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</p:sldIdLst>
  <p:sldSz cx="6858000" cy="9903460" type="A4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6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w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086"/>
        <p:guide pos="21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01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1T19:58:50.064" idx="1">
    <p:pos x="4215" y="228"/>
    <p:text/>
  </p:cm>
</p:cmLst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320480"/>
            <a:ext cx="5512050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5141554"/>
            <a:ext cx="5512050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7729"/>
            <a:ext cx="6172200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7131"/>
            <a:ext cx="5512050" cy="147124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1554"/>
            <a:ext cx="5512050" cy="68103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152278"/>
            <a:ext cx="6170175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5557453"/>
            <a:ext cx="4369950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6664785"/>
            <a:ext cx="4369950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167875"/>
            <a:ext cx="2911950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167875"/>
            <a:ext cx="2911950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3900"/>
            <a:ext cx="3005100" cy="55106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111"/>
            <a:ext cx="3005100" cy="5510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5856"/>
            <a:ext cx="2943606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245856"/>
            <a:ext cx="2940300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320480"/>
            <a:ext cx="587250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320480"/>
            <a:ext cx="5157675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878587"/>
            <a:ext cx="6170175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152278"/>
            <a:ext cx="6170175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9118590"/>
            <a:ext cx="222750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3.jpeg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6" Type="http://schemas.openxmlformats.org/officeDocument/2006/relationships/slideLayout" Target="../slideLayouts/slideLayout2.xml"/><Relationship Id="rId45" Type="http://schemas.openxmlformats.org/officeDocument/2006/relationships/tags" Target="../tags/tag92.xml"/><Relationship Id="rId44" Type="http://schemas.openxmlformats.org/officeDocument/2006/relationships/image" Target="../media/image15.png"/><Relationship Id="rId43" Type="http://schemas.openxmlformats.org/officeDocument/2006/relationships/image" Target="../media/image14.png"/><Relationship Id="rId42" Type="http://schemas.openxmlformats.org/officeDocument/2006/relationships/tags" Target="../tags/tag91.xml"/><Relationship Id="rId41" Type="http://schemas.openxmlformats.org/officeDocument/2006/relationships/image" Target="../media/image13.png"/><Relationship Id="rId40" Type="http://schemas.openxmlformats.org/officeDocument/2006/relationships/tags" Target="../tags/tag90.xml"/><Relationship Id="rId4" Type="http://schemas.openxmlformats.org/officeDocument/2006/relationships/image" Target="../media/image2.png"/><Relationship Id="rId39" Type="http://schemas.openxmlformats.org/officeDocument/2006/relationships/image" Target="../media/image12.png"/><Relationship Id="rId38" Type="http://schemas.openxmlformats.org/officeDocument/2006/relationships/tags" Target="../tags/tag89.xml"/><Relationship Id="rId37" Type="http://schemas.openxmlformats.org/officeDocument/2006/relationships/image" Target="../media/image11.jpeg"/><Relationship Id="rId36" Type="http://schemas.openxmlformats.org/officeDocument/2006/relationships/tags" Target="../tags/tag88.xml"/><Relationship Id="rId35" Type="http://schemas.openxmlformats.org/officeDocument/2006/relationships/image" Target="../media/image10.jpeg"/><Relationship Id="rId34" Type="http://schemas.openxmlformats.org/officeDocument/2006/relationships/tags" Target="../tags/tag87.xml"/><Relationship Id="rId33" Type="http://schemas.openxmlformats.org/officeDocument/2006/relationships/image" Target="../media/image9.jpeg"/><Relationship Id="rId32" Type="http://schemas.openxmlformats.org/officeDocument/2006/relationships/tags" Target="../tags/tag86.xml"/><Relationship Id="rId31" Type="http://schemas.openxmlformats.org/officeDocument/2006/relationships/tags" Target="../tags/tag85.xml"/><Relationship Id="rId30" Type="http://schemas.openxmlformats.org/officeDocument/2006/relationships/tags" Target="../tags/tag84.xml"/><Relationship Id="rId3" Type="http://schemas.openxmlformats.org/officeDocument/2006/relationships/tags" Target="../tags/tag64.xml"/><Relationship Id="rId29" Type="http://schemas.openxmlformats.org/officeDocument/2006/relationships/tags" Target="../tags/tag83.xml"/><Relationship Id="rId28" Type="http://schemas.openxmlformats.org/officeDocument/2006/relationships/tags" Target="../tags/tag82.xml"/><Relationship Id="rId27" Type="http://schemas.openxmlformats.org/officeDocument/2006/relationships/tags" Target="../tags/tag81.xml"/><Relationship Id="rId26" Type="http://schemas.openxmlformats.org/officeDocument/2006/relationships/image" Target="../media/image8.png"/><Relationship Id="rId25" Type="http://schemas.openxmlformats.org/officeDocument/2006/relationships/tags" Target="../tags/tag80.xml"/><Relationship Id="rId24" Type="http://schemas.openxmlformats.org/officeDocument/2006/relationships/image" Target="../media/image7.png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image" Target="../media/image6.png"/><Relationship Id="rId20" Type="http://schemas.openxmlformats.org/officeDocument/2006/relationships/tags" Target="../tags/tag77.xml"/><Relationship Id="rId2" Type="http://schemas.openxmlformats.org/officeDocument/2006/relationships/image" Target="../media/image1.png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image" Target="../media/image5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image" Target="../media/image4.jpe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97.xml"/><Relationship Id="rId7" Type="http://schemas.openxmlformats.org/officeDocument/2006/relationships/image" Target="../media/image18.png"/><Relationship Id="rId6" Type="http://schemas.openxmlformats.org/officeDocument/2006/relationships/tags" Target="../tags/tag96.xml"/><Relationship Id="rId5" Type="http://schemas.openxmlformats.org/officeDocument/2006/relationships/image" Target="../media/image17.png"/><Relationship Id="rId4" Type="http://schemas.openxmlformats.org/officeDocument/2006/relationships/tags" Target="../tags/tag95.xml"/><Relationship Id="rId3" Type="http://schemas.openxmlformats.org/officeDocument/2006/relationships/image" Target="../media/image16.png"/><Relationship Id="rId2" Type="http://schemas.openxmlformats.org/officeDocument/2006/relationships/tags" Target="../tags/tag94.xml"/><Relationship Id="rId16" Type="http://schemas.openxmlformats.org/officeDocument/2006/relationships/comments" Target="../comments/comment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0.xml"/><Relationship Id="rId13" Type="http://schemas.openxmlformats.org/officeDocument/2006/relationships/image" Target="../media/image21.png"/><Relationship Id="rId12" Type="http://schemas.openxmlformats.org/officeDocument/2006/relationships/tags" Target="../tags/tag99.xml"/><Relationship Id="rId11" Type="http://schemas.openxmlformats.org/officeDocument/2006/relationships/image" Target="../media/image20.png"/><Relationship Id="rId10" Type="http://schemas.openxmlformats.org/officeDocument/2006/relationships/tags" Target="../tags/tag98.xml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68935" y="1503045"/>
            <a:ext cx="4066540" cy="1699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TOPCon N type 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Mono-crystalline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630-650Watt full Black </a:t>
            </a:r>
            <a:endParaRPr lang="en-US" altLang="zh-CN" sz="2000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9" name="图片 38" descr="微信图片_202311021513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75" y="57150"/>
            <a:ext cx="3387090" cy="1068070"/>
          </a:xfrm>
          <a:prstGeom prst="rect">
            <a:avLst/>
          </a:prstGeom>
        </p:spPr>
      </p:pic>
      <p:pic>
        <p:nvPicPr>
          <p:cNvPr id="6" name="图片 5" descr="微信图片_202311061143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141605" y="1125220"/>
            <a:ext cx="7145655" cy="43332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68935" y="3137535"/>
            <a:ext cx="39033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0~+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 POWER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TOLERANCE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文本框 109"/>
          <p:cNvSpPr txBox="1"/>
          <p:nvPr>
            <p:custDataLst>
              <p:tags r:id="rId6"/>
            </p:custDataLst>
          </p:nvPr>
        </p:nvSpPr>
        <p:spPr>
          <a:xfrm>
            <a:off x="368935" y="3505835"/>
            <a:ext cx="355727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000" b="0">
                <a:solidFill>
                  <a:srgbClr val="E6001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 efficiency TOPCon N - type</a:t>
            </a:r>
            <a:r>
              <a:rPr lang="en-US" sz="1000" b="0">
                <a:solidFill>
                  <a:srgbClr val="E6001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b="0">
                <a:solidFill>
                  <a:srgbClr val="E6001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solar module</a:t>
            </a:r>
            <a:endParaRPr lang="en-US" altLang="en-US" sz="1000" b="0">
              <a:solidFill>
                <a:srgbClr val="E6001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85515" y="6230620"/>
            <a:ext cx="695325" cy="643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9" descr="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4710" y="8071485"/>
            <a:ext cx="3201670" cy="12674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411345" y="8087995"/>
            <a:ext cx="2592705" cy="1001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00"/>
              <a:t>30</a:t>
            </a:r>
            <a:r>
              <a:rPr lang="zh-CN" altLang="en-US" sz="900"/>
              <a:t> years material process warranty</a:t>
            </a:r>
            <a:endParaRPr lang="zh-CN" altLang="en-US" sz="900"/>
          </a:p>
          <a:p>
            <a:r>
              <a:rPr lang="zh-CN" altLang="en-US" sz="900"/>
              <a:t>30 years power linear warranty</a:t>
            </a:r>
            <a:endParaRPr lang="zh-CN" altLang="en-US" sz="90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01625" y="8333105"/>
            <a:ext cx="302831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30000"/>
              </a:lnSpc>
            </a:pPr>
            <a:r>
              <a:rPr lang="en-US" sz="1000" b="0">
                <a:solidFill>
                  <a:srgbClr val="3E3A39"/>
                </a:solidFill>
                <a:latin typeface="微软雅黑" panose="020B0503020204020204" charset="-122"/>
                <a:ea typeface="微软雅黑" panose="020B0503020204020204" charset="-122"/>
              </a:rPr>
              <a:t>IEC61215(2016), IEC61730(2016)ISO9001:2015: </a:t>
            </a:r>
            <a:r>
              <a:rPr lang="en-US" sz="10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Quality management system</a:t>
            </a:r>
            <a:r>
              <a:rPr lang="en-US" sz="1000" b="0">
                <a:solidFill>
                  <a:srgbClr val="3E3A39"/>
                </a:solidFill>
                <a:latin typeface="微软雅黑" panose="020B0503020204020204" charset="-122"/>
                <a:ea typeface="微软雅黑" panose="020B0503020204020204" charset="-122"/>
              </a:rPr>
              <a:t>ISO14001:2015: </a:t>
            </a:r>
            <a:r>
              <a:rPr lang="en-US" sz="10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Environmental management system</a:t>
            </a:r>
            <a:r>
              <a:rPr lang="en-US" sz="1000" b="0">
                <a:solidFill>
                  <a:srgbClr val="3E3A39"/>
                </a:solidFill>
                <a:latin typeface="微软雅黑" panose="020B0503020204020204" charset="-122"/>
                <a:ea typeface="微软雅黑" panose="020B0503020204020204" charset="-122"/>
              </a:rPr>
              <a:t>ISO45001:2018: </a:t>
            </a:r>
            <a:r>
              <a:rPr lang="en-US" sz="10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Occupational health and safety management system</a:t>
            </a:r>
            <a:endParaRPr lang="en-US" altLang="en-US" sz="10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16" descr="hui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66465" y="5432743"/>
            <a:ext cx="671830" cy="702945"/>
          </a:xfrm>
          <a:prstGeom prst="rect">
            <a:avLst/>
          </a:prstGeom>
        </p:spPr>
      </p:pic>
      <p:graphicFrame>
        <p:nvGraphicFramePr>
          <p:cNvPr id="23" name="表格 22"/>
          <p:cNvGraphicFramePr/>
          <p:nvPr>
            <p:custDataLst>
              <p:tags r:id="rId15"/>
            </p:custDataLst>
          </p:nvPr>
        </p:nvGraphicFramePr>
        <p:xfrm>
          <a:off x="922655" y="5432743"/>
          <a:ext cx="2472055" cy="528955"/>
        </p:xfrm>
        <a:graphic>
          <a:graphicData uri="http://schemas.openxmlformats.org/drawingml/2006/table">
            <a:tbl>
              <a:tblPr/>
              <a:tblGrid>
                <a:gridCol w="2472055"/>
              </a:tblGrid>
              <a:tr h="182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Strong Mechancial Strength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Passes the wind load test of 2400</a:t>
                      </a: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Pa and the snow load test of 5400</a:t>
                      </a: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Pa</a:t>
                      </a:r>
                      <a:endParaRPr lang="en-US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/>
          <p:nvPr>
            <p:custDataLst>
              <p:tags r:id="rId16"/>
            </p:custDataLst>
          </p:nvPr>
        </p:nvGraphicFramePr>
        <p:xfrm>
          <a:off x="922655" y="6217920"/>
          <a:ext cx="2473960" cy="743585"/>
        </p:xfrm>
        <a:graphic>
          <a:graphicData uri="http://schemas.openxmlformats.org/drawingml/2006/table">
            <a:tbl>
              <a:tblPr/>
              <a:tblGrid>
                <a:gridCol w="2473960"/>
              </a:tblGrid>
              <a:tr h="1879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PID resistance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The attenuation probability of PID phenomenon is minimized through solar cell production technology optimization and raw material control</a:t>
                      </a:r>
                      <a:endParaRPr lang="en-US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/>
          <p:nvPr>
            <p:custDataLst>
              <p:tags r:id="rId17"/>
            </p:custDataLst>
          </p:nvPr>
        </p:nvGraphicFramePr>
        <p:xfrm>
          <a:off x="932180" y="7129780"/>
          <a:ext cx="2548255" cy="880745"/>
        </p:xfrm>
        <a:graphic>
          <a:graphicData uri="http://schemas.openxmlformats.org/drawingml/2006/table">
            <a:tbl>
              <a:tblPr/>
              <a:tblGrid>
                <a:gridCol w="2548255"/>
              </a:tblGrid>
              <a:tr h="155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Multiple busbar and Half cell technique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More light utilization and current collection capabilities, effectively improving product power output and reliability</a:t>
                      </a: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/>
          <p:nvPr>
            <p:custDataLst>
              <p:tags r:id="rId18"/>
            </p:custDataLst>
          </p:nvPr>
        </p:nvGraphicFramePr>
        <p:xfrm>
          <a:off x="4126865" y="5433060"/>
          <a:ext cx="2587625" cy="624840"/>
        </p:xfrm>
        <a:graphic>
          <a:graphicData uri="http://schemas.openxmlformats.org/drawingml/2006/table">
            <a:tbl>
              <a:tblPr/>
              <a:tblGrid>
                <a:gridCol w="2587625"/>
              </a:tblGrid>
              <a:tr h="182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Lower attenuation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N-type，Components have better reliability and lower LID/LETID attenuation</a:t>
                      </a:r>
                      <a:endParaRPr lang="en-US" altLang="en-US" sz="900" b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4138295" y="6249670"/>
            <a:ext cx="25761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1200" b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Harsh environmental adaptation</a:t>
            </a:r>
            <a:endParaRPr lang="en-US" b="0">
              <a:solidFill>
                <a:srgbClr val="333333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Third party certification for salt spray and ammonnia corrosion tests </a:t>
            </a:r>
            <a:endParaRPr lang="en-US" altLang="en-US" sz="9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6" name="图片 66" descr="hui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97" t="50289" r="54460" b="33865"/>
          <a:stretch>
            <a:fillRect/>
          </a:stretch>
        </p:blipFill>
        <p:spPr>
          <a:xfrm>
            <a:off x="304800" y="5432743"/>
            <a:ext cx="689610" cy="634365"/>
          </a:xfrm>
          <a:prstGeom prst="rect">
            <a:avLst/>
          </a:prstGeom>
        </p:spPr>
      </p:pic>
      <p:pic>
        <p:nvPicPr>
          <p:cNvPr id="67" name="图片 67" descr="hui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47" t="83948" r="55876" b="1539"/>
          <a:stretch>
            <a:fillRect/>
          </a:stretch>
        </p:blipFill>
        <p:spPr>
          <a:xfrm>
            <a:off x="304800" y="6230620"/>
            <a:ext cx="656590" cy="58102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04800" y="7129780"/>
            <a:ext cx="679450" cy="643890"/>
            <a:chOff x="480" y="11469"/>
            <a:chExt cx="1070" cy="1014"/>
          </a:xfrm>
        </p:grpSpPr>
        <p:pic>
          <p:nvPicPr>
            <p:cNvPr id="37" name="图片 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" y="11669"/>
              <a:ext cx="731" cy="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图片 71" descr="hui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97" t="50289" r="54460" b="33865"/>
            <a:stretch>
              <a:fillRect/>
            </a:stretch>
          </p:blipFill>
          <p:spPr>
            <a:xfrm>
              <a:off x="480" y="11469"/>
              <a:ext cx="1070" cy="1014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301625" y="5125720"/>
            <a:ext cx="62198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solidFill>
                  <a:srgbClr val="E60013"/>
                </a:solidFill>
              </a:rPr>
              <a:t>Module characteristics</a:t>
            </a:r>
            <a:endParaRPr lang="zh-CN" altLang="en-US" sz="1400">
              <a:solidFill>
                <a:srgbClr val="E60013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6316980" y="9190990"/>
            <a:ext cx="4641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29"/>
            </p:custDataLst>
          </p:nvPr>
        </p:nvSpPr>
        <p:spPr>
          <a:xfrm>
            <a:off x="3592830" y="9317355"/>
            <a:ext cx="268605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/>
              <a:t>Linear decay of 0.4% per year over 30 years</a:t>
            </a:r>
            <a:endParaRPr lang="en-US" altLang="zh-CN" sz="900"/>
          </a:p>
        </p:txBody>
      </p:sp>
      <p:sp>
        <p:nvSpPr>
          <p:cNvPr id="42" name="文本框 41"/>
          <p:cNvSpPr txBox="1"/>
          <p:nvPr>
            <p:custDataLst>
              <p:tags r:id="rId30"/>
            </p:custDataLst>
          </p:nvPr>
        </p:nvSpPr>
        <p:spPr>
          <a:xfrm>
            <a:off x="301625" y="8050530"/>
            <a:ext cx="32912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>
                <a:solidFill>
                  <a:srgbClr val="E60013"/>
                </a:solidFill>
                <a:latin typeface="微软雅黑" panose="020B0503020204020204" charset="-122"/>
                <a:ea typeface="微软雅黑" panose="020B0503020204020204" charset="-122"/>
              </a:rPr>
              <a:t>Long and reliable quality assurance</a:t>
            </a:r>
            <a:endParaRPr lang="en-US" altLang="zh-CN" sz="1400">
              <a:solidFill>
                <a:srgbClr val="E6001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31"/>
            </p:custDataLst>
          </p:nvPr>
        </p:nvSpPr>
        <p:spPr>
          <a:xfrm rot="16200000">
            <a:off x="3078480" y="8549005"/>
            <a:ext cx="101854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Power output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ject 19"/>
          <p:cNvPicPr/>
          <p:nvPr>
            <p:custDataLst>
              <p:tags r:id="rId32"/>
            </p:custDataLst>
          </p:nvPr>
        </p:nvPicPr>
        <p:blipFill>
          <a:blip r:embed="rId33" cstate="print">
            <a:lum bright="12000"/>
          </a:blip>
          <a:stretch>
            <a:fillRect/>
          </a:stretch>
        </p:blipFill>
        <p:spPr>
          <a:xfrm>
            <a:off x="4110990" y="7129780"/>
            <a:ext cx="589280" cy="516255"/>
          </a:xfrm>
          <a:prstGeom prst="rect">
            <a:avLst/>
          </a:prstGeom>
        </p:spPr>
      </p:pic>
      <p:pic>
        <p:nvPicPr>
          <p:cNvPr id="14" name="object 21"/>
          <p:cNvPicPr/>
          <p:nvPr>
            <p:custDataLst>
              <p:tags r:id="rId34"/>
            </p:custDataLst>
          </p:nvPr>
        </p:nvPicPr>
        <p:blipFill>
          <a:blip r:embed="rId35" cstate="print">
            <a:lum bright="12000"/>
          </a:blip>
          <a:stretch>
            <a:fillRect/>
          </a:stretch>
        </p:blipFill>
        <p:spPr>
          <a:xfrm>
            <a:off x="4837430" y="7193280"/>
            <a:ext cx="558800" cy="403225"/>
          </a:xfrm>
          <a:prstGeom prst="rect">
            <a:avLst/>
          </a:prstGeom>
        </p:spPr>
      </p:pic>
      <p:pic>
        <p:nvPicPr>
          <p:cNvPr id="15" name="object 23"/>
          <p:cNvPicPr/>
          <p:nvPr>
            <p:custDataLst>
              <p:tags r:id="rId36"/>
            </p:custDataLst>
          </p:nvPr>
        </p:nvPicPr>
        <p:blipFill>
          <a:blip r:embed="rId37" cstate="print">
            <a:lum bright="12000"/>
          </a:blip>
          <a:stretch>
            <a:fillRect/>
          </a:stretch>
        </p:blipFill>
        <p:spPr>
          <a:xfrm>
            <a:off x="5507990" y="7157720"/>
            <a:ext cx="552450" cy="4330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3623310" y="7205980"/>
            <a:ext cx="398145" cy="3981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700" y="4047490"/>
            <a:ext cx="895350" cy="850900"/>
            <a:chOff x="820" y="6384"/>
            <a:chExt cx="1410" cy="134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820" y="6388"/>
              <a:ext cx="1219" cy="1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1366" y="6384"/>
              <a:ext cx="864" cy="1336"/>
            </a:xfrm>
            <a:prstGeom prst="rect">
              <a:avLst/>
            </a:prstGeom>
          </p:spPr>
        </p:pic>
      </p:grpSp>
      <p:sp>
        <p:nvSpPr>
          <p:cNvPr id="3125" name="文本框 37"/>
          <p:cNvSpPr txBox="1"/>
          <p:nvPr/>
        </p:nvSpPr>
        <p:spPr>
          <a:xfrm>
            <a:off x="1477645" y="4571683"/>
            <a:ext cx="938213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Archivo" panose="020B0503020202020B04" charset="0"/>
                <a:ea typeface="微软雅黑" panose="020B0503020204020204" charset="-122"/>
              </a:rPr>
              <a:t>16/18BB</a:t>
            </a:r>
            <a:endParaRPr lang="en-US" altLang="zh-CN" sz="1200">
              <a:latin typeface="Archivo" panose="020B0503020202020B04" charset="0"/>
              <a:ea typeface="微软雅黑" panose="020B0503020204020204" charset="-122"/>
            </a:endParaRPr>
          </a:p>
        </p:txBody>
      </p:sp>
      <p:pic>
        <p:nvPicPr>
          <p:cNvPr id="7" name="图片 6" descr="TopC on 黑色"/>
          <p:cNvPicPr>
            <a:picLocks noChangeAspect="1"/>
          </p:cNvPicPr>
          <p:nvPr/>
        </p:nvPicPr>
        <p:blipFill>
          <a:blip r:embed="rId44"/>
          <a:srcRect l="13704" t="5768" r="17889" b="4735"/>
          <a:stretch>
            <a:fillRect/>
          </a:stretch>
        </p:blipFill>
        <p:spPr>
          <a:xfrm>
            <a:off x="4059555" y="1181735"/>
            <a:ext cx="2122805" cy="3986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212725" y="346393"/>
          <a:ext cx="6463030" cy="361632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450340"/>
                <a:gridCol w="488315"/>
                <a:gridCol w="495300"/>
                <a:gridCol w="556260"/>
                <a:gridCol w="494665"/>
                <a:gridCol w="493395"/>
                <a:gridCol w="474980"/>
                <a:gridCol w="525780"/>
                <a:gridCol w="485140"/>
                <a:gridCol w="503555"/>
                <a:gridCol w="495300"/>
              </a:tblGrid>
              <a:tr h="238760">
                <a:tc gridSpan="11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Electrical Parameters</a:t>
                      </a:r>
                      <a:endParaRPr lang="en-US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rgbClr val="E6001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8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Model Type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gridSpan="2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ESM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-630T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ESM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-635T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ESM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-640T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ESM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-645T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ESM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-650T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</a:tr>
              <a:tr h="241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 STC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NOCT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 STC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NOCT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 STC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NOCT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 STC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NOCT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  STC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NOCT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78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Maximum Power</a:t>
                      </a: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（Pmax）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630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473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635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477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640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481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645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485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650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489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514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Open Circuit Voltage</a:t>
                      </a: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（Voc）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55.93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53.12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56.08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53.27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56.23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53.42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56.38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53.57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56.53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53.72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41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Short Circuit Current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（Isc）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14.37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11.60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14.44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11.67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14.51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11.74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14.58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11.81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14.65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11.89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56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MaximumPowerVoltage</a:t>
                      </a: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（Vmp）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46.06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42.83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46.18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42.95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46.28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43.05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46.38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43.15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46.48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43.25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242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MaximumPowerCurrent</a:t>
                      </a: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（Imp）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13.67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11.04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13.75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11.10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13.83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11.17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13.91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11.24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13.98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9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11.31</a:t>
                      </a:r>
                      <a:endParaRPr lang="en-US" altLang="en-US" sz="9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48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ModuleEfficiency - η</a:t>
                      </a:r>
                      <a:r>
                        <a:rPr lang="en-US" sz="5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（%）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22.53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22.71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22.89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23.07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23.25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 hMerge="1">
                  <a:tcPr/>
                </a:tc>
              </a:tr>
              <a:tr h="151765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Operational Temperature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-40℃~+85℃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2400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Maximum System Voltage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1500VDC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130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Maximum Series Fuse Rating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25A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3035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Power Tolerance 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0~+5W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130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Temperature Coefficient of Pmax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-0.360%/℃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765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Temperature Coefficient of Voc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-0.260%/℃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0495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Temperature Coefficient of Isc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+0.04%/℃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3670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Nominal Operating Cell Temperature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45±2℃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130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</a:rPr>
                        <a:t>Safety Class</a:t>
                      </a:r>
                      <a:endParaRPr lang="en-US" altLang="en-US" sz="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Class II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1765">
                <a:tc gridSpan="2"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Max Load</a:t>
                      </a:r>
                      <a:r>
                        <a:rPr 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（Front/back）</a:t>
                      </a:r>
                      <a:endParaRPr lang="en-US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gridSpan="9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5400Pa/2400</a:t>
                      </a:r>
                      <a:r>
                        <a:rPr 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Pa</a:t>
                      </a:r>
                      <a:endParaRPr lang="en-US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206" name="文本框 101"/>
          <p:cNvSpPr txBox="1"/>
          <p:nvPr>
            <p:custDataLst>
              <p:tags r:id="rId1"/>
            </p:custDataLst>
          </p:nvPr>
        </p:nvSpPr>
        <p:spPr>
          <a:xfrm>
            <a:off x="212725" y="4007168"/>
            <a:ext cx="64627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STC: 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Irradiance </a:t>
            </a:r>
            <a:r>
              <a:rPr lang="zh-CN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1000W/㎡    </a:t>
            </a:r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Cell</a:t>
            </a:r>
            <a:r>
              <a:rPr lang="zh-CN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 temperature 25℃    </a:t>
            </a:r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 Atmospheric quality =1.5</a:t>
            </a:r>
            <a:endParaRPr lang="en-US" altLang="zh-CN" sz="1000">
              <a:solidFill>
                <a:srgbClr val="5758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NOCT: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Irradiance</a:t>
            </a:r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800W/㎡   </a:t>
            </a:r>
            <a:r>
              <a:rPr lang="en-US" altLang="zh-CN"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Ambient temperature 20℃</a:t>
            </a:r>
            <a:r>
              <a:rPr lang="en-US" altLang="zh-CN" sz="1000">
                <a:solidFill>
                  <a:srgbClr val="57585A"/>
                </a:solidFill>
                <a:latin typeface="微软雅黑" panose="020B0503020204020204" charset="-122"/>
                <a:ea typeface="微软雅黑" panose="020B0503020204020204" charset="-122"/>
              </a:rPr>
              <a:t>   Atmospheric quality =1.5     Wind speed 1m/S</a:t>
            </a:r>
            <a:endParaRPr lang="en-US" altLang="en-US" sz="1000">
              <a:solidFill>
                <a:srgbClr val="5758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155575" y="4494531"/>
          <a:ext cx="3112770" cy="254000"/>
        </p:xfrm>
        <a:graphic>
          <a:graphicData uri="http://schemas.openxmlformats.org/drawingml/2006/table">
            <a:tbl>
              <a:tblPr/>
              <a:tblGrid>
                <a:gridCol w="3112770"/>
              </a:tblGrid>
              <a:tr h="254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Mechanical Diagrams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3371850" y="4494531"/>
          <a:ext cx="3369310" cy="267970"/>
        </p:xfrm>
        <a:graphic>
          <a:graphicData uri="http://schemas.openxmlformats.org/drawingml/2006/table">
            <a:tbl>
              <a:tblPr/>
              <a:tblGrid>
                <a:gridCol w="3369310"/>
              </a:tblGrid>
              <a:tr h="2679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Curve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/>
          <p:nvPr/>
        </p:nvGraphicFramePr>
        <p:xfrm>
          <a:off x="3371850" y="7991793"/>
          <a:ext cx="3335655" cy="1445260"/>
        </p:xfrm>
        <a:graphic>
          <a:graphicData uri="http://schemas.openxmlformats.org/drawingml/2006/table">
            <a:tbl>
              <a:tblPr/>
              <a:tblGrid>
                <a:gridCol w="1234440"/>
                <a:gridCol w="2101215"/>
              </a:tblGrid>
              <a:tr h="163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Cell type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N type mono crystalline 182mm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Half-cell quantity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156pcs（26×6）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</a:tr>
              <a:tr h="163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Dimension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2465×1134×30mm</a:t>
                      </a:r>
                      <a:endParaRPr 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Weight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758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31kg±3%</a:t>
                      </a:r>
                      <a:endParaRPr lang="en-US" altLang="en-US" sz="900" b="0">
                        <a:solidFill>
                          <a:srgbClr val="5758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indent="0">
                        <a:lnSpc>
                          <a:spcPct val="170000"/>
                        </a:lnSpc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Glass 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758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3.2mm</a:t>
                      </a:r>
                      <a:endParaRPr lang="en-US" altLang="en-US" sz="900" b="0">
                        <a:solidFill>
                          <a:srgbClr val="5758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Frame 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B</a:t>
                      </a:r>
                      <a:r>
                        <a:rPr lang="en-US" sz="90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  <a:sym typeface="+mn-ea"/>
                        </a:rPr>
                        <a:t>lack Anodized Aluminum Alloy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</a:tr>
              <a:tr h="163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Junction Box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5758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IP68</a:t>
                      </a:r>
                      <a:endParaRPr lang="en-US" altLang="en-US" sz="900" b="0">
                        <a:solidFill>
                          <a:srgbClr val="5758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Cable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900" b="0">
                          <a:solidFill>
                            <a:srgbClr val="59595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400mm（can be customized）</a:t>
                      </a:r>
                      <a:endParaRPr lang="en-US" altLang="en-US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/>
        </p:nvGraphicFramePr>
        <p:xfrm>
          <a:off x="136525" y="7717156"/>
          <a:ext cx="3130550" cy="666750"/>
        </p:xfrm>
        <a:graphic>
          <a:graphicData uri="http://schemas.openxmlformats.org/drawingml/2006/table">
            <a:tbl>
              <a:tblPr/>
              <a:tblGrid>
                <a:gridCol w="3130550"/>
              </a:tblGrid>
              <a:tr h="249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Packing Details:</a:t>
                      </a:r>
                      <a:endParaRPr lang="en-US" sz="10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  <a:tr h="19685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000" b="0">
                          <a:solidFill>
                            <a:srgbClr val="5758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36pcs/pallet</a:t>
                      </a:r>
                      <a:endParaRPr lang="en-US" altLang="zh-CN" sz="900" b="0">
                        <a:solidFill>
                          <a:srgbClr val="59595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5758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40GP:16 pallets/HQ, 572pcs/40'HQ</a:t>
                      </a:r>
                      <a:endParaRPr lang="en-US" sz="1000" b="0">
                        <a:solidFill>
                          <a:srgbClr val="57585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7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3373438" y="7717156"/>
          <a:ext cx="3334385" cy="254000"/>
        </p:xfrm>
        <a:graphic>
          <a:graphicData uri="http://schemas.openxmlformats.org/drawingml/2006/table">
            <a:tbl>
              <a:tblPr/>
              <a:tblGrid>
                <a:gridCol w="3334385"/>
              </a:tblGrid>
              <a:tr h="2540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Specification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13"/>
                    </a:solidFill>
                  </a:tcPr>
                </a:tc>
              </a:tr>
            </a:tbl>
          </a:graphicData>
        </a:graphic>
      </p:graphicFrame>
      <p:sp>
        <p:nvSpPr>
          <p:cNvPr id="3264" name="文本框 5"/>
          <p:cNvSpPr txBox="1"/>
          <p:nvPr/>
        </p:nvSpPr>
        <p:spPr>
          <a:xfrm>
            <a:off x="136525" y="8474393"/>
            <a:ext cx="3130550" cy="968375"/>
          </a:xfrm>
          <a:prstGeom prst="rect">
            <a:avLst/>
          </a:prstGeom>
          <a:noFill/>
          <a:ln w="9525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9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EINNOVA SOLARLINE ENERGY CORP. LIMITED</a:t>
            </a:r>
            <a:endParaRPr lang="zh-CN" altLang="en-US" sz="9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210000 Nanjing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PEOPLE</a:t>
            </a:r>
            <a:r>
              <a:rPr lang="en-US" altLang="zh-CN" sz="800">
                <a:latin typeface="Arial" panose="020B0604020202020204" pitchFamily="34" charset="0"/>
                <a:ea typeface="微软雅黑" panose="020B0503020204020204" charset="-122"/>
              </a:rPr>
              <a:t>‘</a:t>
            </a:r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S REPUBLIC OF CHINA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TEL：</a:t>
            </a:r>
            <a:r>
              <a:rPr lang="en-US" altLang="zh-CN" sz="800"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86-25-8479-2033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800">
                <a:latin typeface="Arial" panose="020B0604020202020204" pitchFamily="34" charset="0"/>
                <a:ea typeface="微软雅黑" panose="020B0503020204020204" charset="-122"/>
              </a:rPr>
              <a:t>Cell:   +</a:t>
            </a:r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86-138-1308838</a:t>
            </a:r>
            <a:r>
              <a:rPr lang="en-US" altLang="zh-CN" sz="800"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EMAIL : emma.wu@einnova-solarline.com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800">
                <a:latin typeface="Arial" panose="020B0604020202020204" pitchFamily="34" charset="0"/>
                <a:ea typeface="微软雅黑" panose="020B0503020204020204" charset="-122"/>
              </a:rPr>
              <a:t>Website</a:t>
            </a:r>
            <a:r>
              <a:rPr lang="zh-CN" altLang="en-US" sz="800">
                <a:latin typeface="Arial" panose="020B0604020202020204" pitchFamily="34" charset="0"/>
                <a:ea typeface="微软雅黑" panose="020B0503020204020204" charset="-122"/>
              </a:rPr>
              <a:t>：www.einnova-solarline.com</a:t>
            </a:r>
            <a:endParaRPr lang="zh-CN" altLang="en-US" sz="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65" name="文本框 7"/>
          <p:cNvSpPr txBox="1"/>
          <p:nvPr/>
        </p:nvSpPr>
        <p:spPr>
          <a:xfrm>
            <a:off x="465138" y="6831331"/>
            <a:ext cx="1123950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</a:rPr>
              <a:t>Front</a:t>
            </a:r>
            <a:endParaRPr lang="en-US" altLang="zh-CN" sz="800">
              <a:solidFill>
                <a:srgbClr val="7F7F7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66" name="文本框 8"/>
          <p:cNvSpPr txBox="1"/>
          <p:nvPr/>
        </p:nvSpPr>
        <p:spPr>
          <a:xfrm>
            <a:off x="2198688" y="6801168"/>
            <a:ext cx="638175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</a:rPr>
              <a:t>Back</a:t>
            </a:r>
            <a:endParaRPr lang="en-US" altLang="zh-CN" sz="800">
              <a:solidFill>
                <a:srgbClr val="7F7F7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67" name="文本框 13"/>
          <p:cNvSpPr txBox="1"/>
          <p:nvPr/>
        </p:nvSpPr>
        <p:spPr>
          <a:xfrm>
            <a:off x="1311275" y="6820218"/>
            <a:ext cx="520700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8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charset="-122"/>
              </a:rPr>
              <a:t>Side</a:t>
            </a:r>
            <a:endParaRPr lang="en-US" altLang="zh-CN" sz="800">
              <a:solidFill>
                <a:srgbClr val="7F7F7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68" name="文本框 15"/>
          <p:cNvSpPr txBox="1"/>
          <p:nvPr/>
        </p:nvSpPr>
        <p:spPr>
          <a:xfrm>
            <a:off x="3051175" y="9518968"/>
            <a:ext cx="3794125" cy="21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r"/>
            <a:r>
              <a:rPr lang="en-US" altLang="zh-CN" sz="800">
                <a:latin typeface="微软雅黑" panose="020B0503020204020204" charset="-122"/>
                <a:ea typeface="微软雅黑" panose="020B0503020204020204" charset="-122"/>
              </a:rPr>
              <a:t>The company reserves the right of final right of adjustment of this file. </a:t>
            </a:r>
            <a:endParaRPr lang="en-US" altLang="zh-CN" sz="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69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850" y="4826318"/>
            <a:ext cx="1258888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841"/>
          <a:stretch>
            <a:fillRect/>
          </a:stretch>
        </p:blipFill>
        <p:spPr>
          <a:xfrm>
            <a:off x="1433513" y="4872356"/>
            <a:ext cx="17097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1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575" y="7031356"/>
            <a:ext cx="1320800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2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71650" y="7029768"/>
            <a:ext cx="109537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3" name="图片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51213" y="4840606"/>
            <a:ext cx="1822450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4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18113" y="4832668"/>
            <a:ext cx="1449387" cy="1441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commondata" val="eyJoZGlkIjoiM2I4YTBjZTY0NWU3MjZkZTYwMDIzZGNlMTVjMmE4MGM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ABLE_ENDDRAG_ORIGIN_RECT" val="194*40"/>
  <p:tag name="TABLE_ENDDRAG_RECT" val="32*421*194*40"/>
  <p:tag name="KSO_WM_BEAUTIFY_FLAG" val=""/>
</p:tagLst>
</file>

<file path=ppt/tags/tag73.xml><?xml version="1.0" encoding="utf-8"?>
<p:tagLst xmlns:p="http://schemas.openxmlformats.org/presentationml/2006/main">
  <p:tag name="TABLE_ENDDRAG_ORIGIN_RECT" val="210*58"/>
  <p:tag name="TABLE_ENDDRAG_RECT" val="72*489*210*58"/>
  <p:tag name="KSO_WM_BEAUTIFY_FLAG" val=""/>
</p:tagLst>
</file>

<file path=ppt/tags/tag74.xml><?xml version="1.0" encoding="utf-8"?>
<p:tagLst xmlns:p="http://schemas.openxmlformats.org/presentationml/2006/main">
  <p:tag name="TABLE_ENDDRAG_ORIGIN_RECT" val="200*54"/>
  <p:tag name="TABLE_ENDDRAG_RECT" val="73*573*200*54"/>
  <p:tag name="KSO_WM_BEAUTIFY_FLAG" val=""/>
</p:tagLst>
</file>

<file path=ppt/tags/tag75.xml><?xml version="1.0" encoding="utf-8"?>
<p:tagLst xmlns:p="http://schemas.openxmlformats.org/presentationml/2006/main">
  <p:tag name="TABLE_ENDDRAG_ORIGIN_RECT" val="203*49"/>
  <p:tag name="TABLE_ENDDRAG_RECT" val="324*427*203*49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3785</Words>
  <Application>WPS 演示</Application>
  <PresentationFormat>宽屏</PresentationFormat>
  <Paragraphs>528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Times New Roman</vt:lpstr>
      <vt:lpstr>Calibri</vt:lpstr>
      <vt:lpstr>Archivo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186----1500</cp:lastModifiedBy>
  <cp:revision>185</cp:revision>
  <dcterms:created xsi:type="dcterms:W3CDTF">2019-06-19T02:08:00Z</dcterms:created>
  <dcterms:modified xsi:type="dcterms:W3CDTF">2025-01-21T07:04:29Z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F11B34FEDA7A4B4FB6984DD14B9E5DEB_13</vt:lpwstr>
  </property>
</Properties>
</file>